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4" d="100"/>
          <a:sy n="64" d="100"/>
        </p:scale>
        <p:origin x="90" y="2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sp>
        <p:nvSpPr>
          <p:cNvPr id="3" name="TextBox 2"/>
          <p:cNvSpPr txBox="1"/>
          <p:nvPr/>
        </p:nvSpPr>
        <p:spPr>
          <a:xfrm>
            <a:off x="2437790" y="4457700"/>
            <a:ext cx="7313371" cy="1028700"/>
          </a:xfrm>
          <a:prstGeom prst="rect">
            <a:avLst/>
          </a:prstGeom>
          <a:noFill/>
        </p:spPr>
        <p:txBody>
          <a:bodyPr wrap="square" anchor="t">
            <a:normAutofit/>
          </a:bodyPr>
          <a:lstStyle/>
          <a:p>
            <a:pPr algn="l"/>
            <a:endParaRPr/>
          </a:p>
        </p:txBody>
      </p:sp>
      <p:sp>
        <p:nvSpPr>
          <p:cNvPr id="4" name="TextBox 3"/>
          <p:cNvSpPr txBox="1"/>
          <p:nvPr/>
        </p:nvSpPr>
        <p:spPr>
          <a:xfrm>
            <a:off x="1218895" y="2400300"/>
            <a:ext cx="9751161" cy="1714500"/>
          </a:xfrm>
          <a:prstGeom prst="rect">
            <a:avLst/>
          </a:prstGeom>
          <a:noFill/>
        </p:spPr>
        <p:txBody>
          <a:bodyPr wrap="square" anchor="t">
            <a:normAutofit/>
          </a:bodyPr>
          <a:lstStyle/>
          <a:p>
            <a:pPr algn="l"/>
            <a:r>
              <a:rPr sz="2800"/>
              <a:t>Negotiation and Persuasion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sp>
        <p:nvSpPr>
          <p:cNvPr id="3" name="TextBox 2"/>
          <p:cNvSpPr txBox="1"/>
          <p:nvPr/>
        </p:nvSpPr>
        <p:spPr>
          <a:xfrm>
            <a:off x="609447" y="1714500"/>
            <a:ext cx="5119359" cy="4457700"/>
          </a:xfrm>
          <a:prstGeom prst="rect">
            <a:avLst/>
          </a:prstGeom>
          <a:noFill/>
        </p:spPr>
        <p:txBody>
          <a:bodyPr wrap="square" anchor="t">
            <a:normAutofit/>
          </a:bodyPr>
          <a:lstStyle/>
          <a:p>
            <a:pPr algn="l">
              <a:buChar char="•"/>
            </a:pPr>
            <a:r>
              <a:rPr sz="2400" b="1">
                <a:solidFill>
                  <a:srgbClr val="7030A0"/>
                </a:solidFill>
              </a:rPr>
              <a:t>In conclusion, </a:t>
            </a:r>
            <a:r>
              <a:rPr sz="2400">
                <a:solidFill>
                  <a:srgbClr val="7030A0"/>
                </a:solidFill>
              </a:rPr>
              <a:t>it’s essential to understand that persuasion and negotiation go hand-in-hand when managing people and situations. </a:t>
            </a:r>
          </a:p>
        </p:txBody>
      </p:sp>
      <p:sp>
        <p:nvSpPr>
          <p:cNvPr id="4" name="TextBox 3"/>
          <p:cNvSpPr txBox="1"/>
          <p:nvPr/>
        </p:nvSpPr>
        <p:spPr>
          <a:xfrm>
            <a:off x="6460144" y="1714500"/>
            <a:ext cx="5119359" cy="4457700"/>
          </a:xfrm>
          <a:prstGeom prst="rect">
            <a:avLst/>
          </a:prstGeom>
          <a:noFill/>
        </p:spPr>
        <p:txBody>
          <a:bodyPr wrap="square" anchor="t">
            <a:normAutofit/>
          </a:bodyPr>
          <a:lstStyle/>
          <a:p>
            <a:pPr algn="l">
              <a:buChar char="•"/>
            </a:pPr>
            <a:r>
              <a:rPr sz="2400" b="1">
                <a:solidFill>
                  <a:srgbClr val="FFC000"/>
                </a:solidFill>
              </a:rPr>
              <a:t>The ability to convince people </a:t>
            </a:r>
            <a:r>
              <a:rPr sz="2400">
                <a:solidFill>
                  <a:srgbClr val="FFC000"/>
                </a:solidFill>
              </a:rPr>
              <a:t>and arrive at a mutually agreeable outcome makes a manager’s job easier. </a:t>
            </a:r>
          </a:p>
        </p:txBody>
      </p:sp>
      <p:sp>
        <p:nvSpPr>
          <p:cNvPr id="5" name="TextBox 4"/>
          <p:cNvSpPr txBox="1"/>
          <p:nvPr/>
        </p:nvSpPr>
        <p:spPr>
          <a:xfrm>
            <a:off x="609447" y="342899"/>
            <a:ext cx="10970056" cy="1371601"/>
          </a:xfrm>
          <a:prstGeom prst="rect">
            <a:avLst/>
          </a:prstGeom>
          <a:noFill/>
        </p:spPr>
        <p:txBody>
          <a:bodyPr wrap="square" anchor="t">
            <a:normAutofit/>
          </a:bodyPr>
          <a:lstStyle/>
          <a:p>
            <a:pPr algn="l"/>
            <a:r>
              <a:rPr sz="2000" dirty="0"/>
              <a:t>Conclusion !</a:t>
            </a:r>
          </a:p>
          <a:p>
            <a:pPr algn="l">
              <a:buChar char="•"/>
            </a:pPr>
            <a:r>
              <a:rPr sz="2000" b="1" dirty="0">
                <a:solidFill>
                  <a:srgbClr val="C00000"/>
                </a:solidFill>
              </a:rPr>
              <a:t>Persuasion is useful when you want someone to see your point of view convincingly</a:t>
            </a:r>
            <a:r>
              <a:rPr sz="2000" dirty="0"/>
              <a:t>, and negotiation is beneficial when both parties wish to arrive at a win-win outcome.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pic>
        <p:nvPicPr>
          <p:cNvPr id="3" name="Picture 2" descr="slide02_shape3_img.png"/>
          <p:cNvPicPr>
            <a:picLocks noChangeAspect="1"/>
          </p:cNvPicPr>
          <p:nvPr/>
        </p:nvPicPr>
        <p:blipFill>
          <a:blip r:embed="rId3"/>
          <a:srcRect t="4578" b="4578"/>
          <a:stretch>
            <a:fillRect/>
          </a:stretch>
        </p:blipFill>
        <p:spPr>
          <a:xfrm>
            <a:off x="979052" y="2571750"/>
            <a:ext cx="4631801" cy="2400300"/>
          </a:xfrm>
          <a:prstGeom prst="rect">
            <a:avLst/>
          </a:prstGeom>
        </p:spPr>
      </p:pic>
      <p:pic>
        <p:nvPicPr>
          <p:cNvPr id="4" name="Picture 3" descr="slide02_shape4_img.png"/>
          <p:cNvPicPr>
            <a:picLocks noChangeAspect="1"/>
          </p:cNvPicPr>
          <p:nvPr/>
        </p:nvPicPr>
        <p:blipFill>
          <a:blip r:embed="rId4"/>
          <a:srcRect t="9373" b="9373"/>
          <a:stretch>
            <a:fillRect/>
          </a:stretch>
        </p:blipFill>
        <p:spPr>
          <a:xfrm>
            <a:off x="6338255" y="2571750"/>
            <a:ext cx="4631801" cy="2400300"/>
          </a:xfrm>
          <a:prstGeom prst="rect">
            <a:avLst/>
          </a:prstGeom>
        </p:spPr>
      </p:pic>
      <p:sp>
        <p:nvSpPr>
          <p:cNvPr id="5" name="TextBox 4"/>
          <p:cNvSpPr txBox="1"/>
          <p:nvPr/>
        </p:nvSpPr>
        <p:spPr>
          <a:xfrm>
            <a:off x="609447" y="342900"/>
            <a:ext cx="10970056" cy="685800"/>
          </a:xfrm>
          <a:prstGeom prst="rect">
            <a:avLst/>
          </a:prstGeom>
          <a:noFill/>
        </p:spPr>
        <p:txBody>
          <a:bodyPr wrap="square" anchor="t">
            <a:noAutofit/>
          </a:bodyPr>
          <a:lstStyle/>
          <a:p>
            <a:pPr algn="l">
              <a:buChar char="•"/>
            </a:pPr>
            <a:r>
              <a:rPr sz="1600" dirty="0"/>
              <a:t>Negotiations are crucial elements of interpersonal communication both in our everyday and in our professional lives. </a:t>
            </a:r>
          </a:p>
          <a:p>
            <a:pPr algn="l">
              <a:buChar char="•"/>
            </a:pPr>
            <a:r>
              <a:rPr sz="1600" dirty="0"/>
              <a:t>At the same time, negotiating in a persuading manner is one of the greatest challenges of interpersonal communication.</a:t>
            </a:r>
          </a:p>
          <a:p>
            <a:pPr algn="l">
              <a:buChar char="•"/>
            </a:pPr>
            <a:r>
              <a:rPr sz="1600" dirty="0"/>
              <a:t>The purpose of a negotiation is always to reach a personal or a shared objective, to agree to some form of cooperation, or to resolve a conflict.</a:t>
            </a:r>
          </a:p>
          <a:p>
            <a:pPr algn="l"/>
            <a:r>
              <a:rPr sz="1600" dirty="0"/>
              <a:t>What is Negotiation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pic>
        <p:nvPicPr>
          <p:cNvPr id="3" name="Picture 2" descr="slide03_shape2_img.png"/>
          <p:cNvPicPr>
            <a:picLocks noChangeAspect="1"/>
          </p:cNvPicPr>
          <p:nvPr/>
        </p:nvPicPr>
        <p:blipFill>
          <a:blip r:embed="rId3"/>
          <a:srcRect l="2012" r="2012"/>
          <a:stretch>
            <a:fillRect/>
          </a:stretch>
        </p:blipFill>
        <p:spPr>
          <a:xfrm>
            <a:off x="6703923" y="0"/>
            <a:ext cx="5485028" cy="6858000"/>
          </a:xfrm>
          <a:prstGeom prst="rect">
            <a:avLst/>
          </a:prstGeom>
        </p:spPr>
      </p:pic>
      <p:sp>
        <p:nvSpPr>
          <p:cNvPr id="4" name="TextBox 3"/>
          <p:cNvSpPr txBox="1"/>
          <p:nvPr/>
        </p:nvSpPr>
        <p:spPr>
          <a:xfrm>
            <a:off x="609447" y="685800"/>
            <a:ext cx="5485028" cy="1371600"/>
          </a:xfrm>
          <a:prstGeom prst="rect">
            <a:avLst/>
          </a:prstGeom>
          <a:noFill/>
        </p:spPr>
        <p:txBody>
          <a:bodyPr wrap="square" anchor="t">
            <a:noAutofit/>
          </a:bodyPr>
          <a:lstStyle/>
          <a:p>
            <a:pPr algn="l">
              <a:buChar char="•"/>
            </a:pPr>
            <a:r>
              <a:rPr dirty="0"/>
              <a:t>In order to achieve a desirable outcome, it may be useful to follow a structured approach to negotiation. For example, in a work situation a meeting may need to be arranged in which all parties involved can come together.</a:t>
            </a:r>
          </a:p>
          <a:p>
            <a:pPr algn="l">
              <a:buChar char="•"/>
            </a:pPr>
            <a:r>
              <a:rPr dirty="0"/>
              <a:t>Preparation</a:t>
            </a:r>
          </a:p>
          <a:p>
            <a:pPr algn="l">
              <a:buChar char="•"/>
            </a:pPr>
            <a:r>
              <a:rPr dirty="0"/>
              <a:t>Clarification of goals</a:t>
            </a:r>
          </a:p>
          <a:p>
            <a:pPr algn="l">
              <a:buChar char="•"/>
            </a:pPr>
            <a:r>
              <a:rPr dirty="0"/>
              <a:t>Agreement</a:t>
            </a:r>
          </a:p>
          <a:p>
            <a:pPr algn="l"/>
            <a:r>
              <a:rPr dirty="0"/>
              <a:t>Stages of Negotiation</a:t>
            </a:r>
          </a:p>
        </p:txBody>
      </p:sp>
      <p:sp>
        <p:nvSpPr>
          <p:cNvPr id="5" name="TextBox 4"/>
          <p:cNvSpPr txBox="1"/>
          <p:nvPr/>
        </p:nvSpPr>
        <p:spPr>
          <a:xfrm>
            <a:off x="609384" y="3429000"/>
            <a:ext cx="5485028" cy="3771900"/>
          </a:xfrm>
          <a:prstGeom prst="rect">
            <a:avLst/>
          </a:prstGeom>
          <a:noFill/>
        </p:spPr>
        <p:txBody>
          <a:bodyPr wrap="square" anchor="t">
            <a:normAutofit/>
          </a:bodyPr>
          <a:lstStyle/>
          <a:p>
            <a:pPr algn="l">
              <a:buChar char="•"/>
            </a:pPr>
            <a:r>
              <a:rPr sz="2400" dirty="0"/>
              <a:t>The process of negotiation includes:</a:t>
            </a:r>
          </a:p>
          <a:p>
            <a:pPr algn="l">
              <a:buChar char="•"/>
            </a:pPr>
            <a:r>
              <a:rPr sz="2400" dirty="0"/>
              <a:t>Discussion</a:t>
            </a:r>
          </a:p>
          <a:p>
            <a:pPr algn="l">
              <a:buChar char="•"/>
            </a:pPr>
            <a:r>
              <a:rPr sz="2400" dirty="0"/>
              <a:t>Negotiate towards a Win-Win outcome</a:t>
            </a:r>
          </a:p>
          <a:p>
            <a:pPr algn="l">
              <a:buChar char="•"/>
            </a:pPr>
            <a:r>
              <a:rPr sz="2400" dirty="0"/>
              <a:t>Implementation of a course of action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pic>
        <p:nvPicPr>
          <p:cNvPr id="3" name="Picture 2" descr="slide04_shape3_img.png"/>
          <p:cNvPicPr>
            <a:picLocks noChangeAspect="1"/>
          </p:cNvPicPr>
          <p:nvPr/>
        </p:nvPicPr>
        <p:blipFill>
          <a:blip r:embed="rId3"/>
          <a:srcRect t="23911" b="23911"/>
          <a:stretch>
            <a:fillRect/>
          </a:stretch>
        </p:blipFill>
        <p:spPr>
          <a:xfrm>
            <a:off x="1218895" y="1371600"/>
            <a:ext cx="4631801" cy="2400300"/>
          </a:xfrm>
          <a:prstGeom prst="rect">
            <a:avLst/>
          </a:prstGeom>
        </p:spPr>
      </p:pic>
      <p:pic>
        <p:nvPicPr>
          <p:cNvPr id="4" name="Picture 3" descr="slide04_shape4_img.png"/>
          <p:cNvPicPr>
            <a:picLocks noChangeAspect="1"/>
          </p:cNvPicPr>
          <p:nvPr/>
        </p:nvPicPr>
        <p:blipFill>
          <a:blip r:embed="rId4"/>
          <a:srcRect t="5451" b="5451"/>
          <a:stretch>
            <a:fillRect/>
          </a:stretch>
        </p:blipFill>
        <p:spPr>
          <a:xfrm>
            <a:off x="6338255" y="1371600"/>
            <a:ext cx="4631801" cy="2400300"/>
          </a:xfrm>
          <a:prstGeom prst="rect">
            <a:avLst/>
          </a:prstGeom>
        </p:spPr>
      </p:pic>
      <p:sp>
        <p:nvSpPr>
          <p:cNvPr id="5" name="TextBox 4"/>
          <p:cNvSpPr txBox="1"/>
          <p:nvPr/>
        </p:nvSpPr>
        <p:spPr>
          <a:xfrm>
            <a:off x="609447" y="342900"/>
            <a:ext cx="10970056" cy="685800"/>
          </a:xfrm>
          <a:prstGeom prst="rect">
            <a:avLst/>
          </a:prstGeom>
          <a:noFill/>
        </p:spPr>
        <p:txBody>
          <a:bodyPr wrap="square" anchor="t">
            <a:normAutofit/>
          </a:bodyPr>
          <a:lstStyle/>
          <a:p>
            <a:pPr algn="l"/>
            <a:r>
              <a:rPr sz="1400"/>
              <a:t>During this stage, individuals or members of each side put forward the case as they see it, i.e. their understanding of the situation.</a:t>
            </a:r>
          </a:p>
          <a:p>
            <a:pPr algn="l"/>
            <a:r>
              <a:rPr sz="1400"/>
              <a:t>Discussion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pic>
        <p:nvPicPr>
          <p:cNvPr id="3" name="Picture 2" descr="slide05_shape1_img.png"/>
          <p:cNvPicPr>
            <a:picLocks noChangeAspect="1"/>
          </p:cNvPicPr>
          <p:nvPr/>
        </p:nvPicPr>
        <p:blipFill>
          <a:blip r:embed="rId3"/>
          <a:srcRect l="1758" r="1758"/>
          <a:stretch>
            <a:fillRect/>
          </a:stretch>
        </p:blipFill>
        <p:spPr>
          <a:xfrm>
            <a:off x="1218895" y="1371600"/>
            <a:ext cx="4631801" cy="2400300"/>
          </a:xfrm>
          <a:prstGeom prst="rect">
            <a:avLst/>
          </a:prstGeom>
        </p:spPr>
      </p:pic>
      <p:pic>
        <p:nvPicPr>
          <p:cNvPr id="4" name="Picture 3" descr="slide05_shape2_img.png"/>
          <p:cNvPicPr>
            <a:picLocks noChangeAspect="1"/>
          </p:cNvPicPr>
          <p:nvPr/>
        </p:nvPicPr>
        <p:blipFill>
          <a:blip r:embed="rId4"/>
          <a:srcRect t="3730" b="3730"/>
          <a:stretch>
            <a:fillRect/>
          </a:stretch>
        </p:blipFill>
        <p:spPr>
          <a:xfrm>
            <a:off x="6338255" y="1371600"/>
            <a:ext cx="4631801" cy="2400300"/>
          </a:xfrm>
          <a:prstGeom prst="rect">
            <a:avLst/>
          </a:prstGeom>
        </p:spPr>
      </p:pic>
      <p:pic>
        <p:nvPicPr>
          <p:cNvPr id="5" name="Picture 4" descr="slide05_shape3_img.png"/>
          <p:cNvPicPr>
            <a:picLocks noChangeAspect="1"/>
          </p:cNvPicPr>
          <p:nvPr/>
        </p:nvPicPr>
        <p:blipFill>
          <a:blip r:embed="rId5"/>
          <a:srcRect t="3730" b="3730"/>
          <a:stretch>
            <a:fillRect/>
          </a:stretch>
        </p:blipFill>
        <p:spPr>
          <a:xfrm>
            <a:off x="1218895" y="4114800"/>
            <a:ext cx="4631801" cy="2400300"/>
          </a:xfrm>
          <a:prstGeom prst="rect">
            <a:avLst/>
          </a:prstGeom>
        </p:spPr>
      </p:pic>
      <p:sp>
        <p:nvSpPr>
          <p:cNvPr id="6" name="TextBox 5"/>
          <p:cNvSpPr txBox="1"/>
          <p:nvPr/>
        </p:nvSpPr>
        <p:spPr>
          <a:xfrm>
            <a:off x="609447" y="342900"/>
            <a:ext cx="10970056" cy="685800"/>
          </a:xfrm>
          <a:prstGeom prst="rect">
            <a:avLst/>
          </a:prstGeom>
          <a:noFill/>
        </p:spPr>
        <p:txBody>
          <a:bodyPr wrap="square" anchor="t">
            <a:normAutofit/>
          </a:bodyPr>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sp>
        <p:nvSpPr>
          <p:cNvPr id="3" name="TextBox 2"/>
          <p:cNvSpPr txBox="1"/>
          <p:nvPr/>
        </p:nvSpPr>
        <p:spPr>
          <a:xfrm>
            <a:off x="1828342" y="2057400"/>
            <a:ext cx="8532266" cy="2743200"/>
          </a:xfrm>
          <a:prstGeom prst="rect">
            <a:avLst/>
          </a:prstGeom>
          <a:noFill/>
        </p:spPr>
        <p:txBody>
          <a:bodyPr wrap="square" anchor="t">
            <a:normAutofit/>
          </a:bodyPr>
          <a:lstStyle/>
          <a:p>
            <a:pPr algn="l">
              <a:buChar char="•"/>
            </a:pPr>
            <a:r>
              <a:rPr b="1" dirty="0" err="1"/>
              <a:t>Reciprocity:</a:t>
            </a:r>
            <a:r>
              <a:rPr b="1" dirty="0" err="1">
                <a:solidFill>
                  <a:srgbClr val="00B050"/>
                </a:solidFill>
              </a:rPr>
              <a:t>Reciprocity</a:t>
            </a:r>
            <a:r>
              <a:rPr b="1" dirty="0">
                <a:solidFill>
                  <a:srgbClr val="00B050"/>
                </a:solidFill>
              </a:rPr>
              <a:t> is a process of exchanging things with other people to gain a mutual benefit</a:t>
            </a:r>
          </a:p>
          <a:p>
            <a:pPr algn="l">
              <a:buChar char="•"/>
            </a:pPr>
            <a:r>
              <a:rPr b="1" dirty="0" err="1"/>
              <a:t>Authority:</a:t>
            </a:r>
            <a:r>
              <a:rPr b="1" dirty="0" err="1">
                <a:solidFill>
                  <a:srgbClr val="00B050"/>
                </a:solidFill>
              </a:rPr>
              <a:t>If</a:t>
            </a:r>
            <a:r>
              <a:rPr b="1" dirty="0">
                <a:solidFill>
                  <a:srgbClr val="00B050"/>
                </a:solidFill>
              </a:rPr>
              <a:t> one believes that a person or other entity has expert knowledge, one may be more likely to be persuaded by their message.</a:t>
            </a:r>
          </a:p>
          <a:p>
            <a:pPr algn="l">
              <a:buChar char="•"/>
            </a:pPr>
            <a:r>
              <a:rPr b="1" dirty="0"/>
              <a:t>Social Proof: </a:t>
            </a:r>
            <a:r>
              <a:rPr b="1" dirty="0">
                <a:solidFill>
                  <a:srgbClr val="00B050"/>
                </a:solidFill>
              </a:rPr>
              <a:t>It is a psychological effect that leads us to copy other people’s </a:t>
            </a:r>
            <a:r>
              <a:rPr b="1" dirty="0" err="1">
                <a:solidFill>
                  <a:srgbClr val="00B050"/>
                </a:solidFill>
              </a:rPr>
              <a:t>behaviour</a:t>
            </a:r>
            <a:r>
              <a:rPr b="1" dirty="0">
                <a:solidFill>
                  <a:srgbClr val="00B050"/>
                </a:solidFill>
              </a:rPr>
              <a:t>. It has become an important part of how businesses communicate because it helps people choose who and what to trust online.</a:t>
            </a:r>
          </a:p>
          <a:p>
            <a:pPr algn="l"/>
            <a:r>
              <a:rPr dirty="0"/>
              <a:t>6 Principles of Persuasion</a:t>
            </a:r>
          </a:p>
        </p:txBody>
      </p:sp>
      <p:sp>
        <p:nvSpPr>
          <p:cNvPr id="4" name="TextBox 3"/>
          <p:cNvSpPr txBox="1"/>
          <p:nvPr/>
        </p:nvSpPr>
        <p:spPr>
          <a:xfrm>
            <a:off x="6094476" y="5143500"/>
            <a:ext cx="4266133" cy="685800"/>
          </a:xfrm>
          <a:prstGeom prst="rect">
            <a:avLst/>
          </a:prstGeom>
          <a:noFill/>
        </p:spPr>
        <p:txBody>
          <a:bodyPr wrap="square" anchor="t">
            <a:normAutofit/>
          </a:bodyPr>
          <a:lstStyle/>
          <a:p>
            <a:pPr algn="l">
              <a:buChar char="•"/>
            </a:pPr>
            <a:r>
              <a:rPr sz="1000" b="1"/>
              <a:t>Scarcity: </a:t>
            </a:r>
            <a:r>
              <a:rPr sz="1000" b="1">
                <a:solidFill>
                  <a:srgbClr val="00B050"/>
                </a:solidFill>
              </a:rPr>
              <a:t>One might be persuaded to change one’s behavior if he/she is convinced that he/she will lose access to something, or that there isn't enough of it to go around.</a:t>
            </a:r>
          </a:p>
          <a:p>
            <a:pPr algn="l">
              <a:buChar char="•"/>
            </a:pPr>
            <a:r>
              <a:rPr sz="1000" b="1"/>
              <a:t>Consistency or Commitment:</a:t>
            </a:r>
            <a:r>
              <a:rPr sz="1000" b="1">
                <a:solidFill>
                  <a:srgbClr val="00B050"/>
                </a:solidFill>
              </a:rPr>
              <a:t>It describes the way in which people want their beliefs and behaviours to be consistent with their values and self-image. </a:t>
            </a:r>
          </a:p>
          <a:p>
            <a:pPr algn="l">
              <a:buChar char="•"/>
            </a:pPr>
            <a:r>
              <a:rPr sz="1000" b="1"/>
              <a:t>Liking:</a:t>
            </a:r>
            <a:r>
              <a:rPr sz="1000" b="1">
                <a:solidFill>
                  <a:srgbClr val="00B050"/>
                </a:solidFill>
              </a:rPr>
              <a:t>Persuasion by reciprocation is based on the law of reciprocity. It’s considered by many to be the most powerful law of human nature. Basically, it states that, "If you do something nice for me I’ll do something nice for you. I feel obligated to reciprocate.”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pic>
        <p:nvPicPr>
          <p:cNvPr id="3" name="Picture 2" descr="slide07_shape2_img.png"/>
          <p:cNvPicPr>
            <a:picLocks noChangeAspect="1"/>
          </p:cNvPicPr>
          <p:nvPr/>
        </p:nvPicPr>
        <p:blipFill>
          <a:blip r:embed="rId3"/>
          <a:srcRect l="22967" r="22967"/>
          <a:stretch>
            <a:fillRect/>
          </a:stretch>
        </p:blipFill>
        <p:spPr>
          <a:xfrm>
            <a:off x="6703923" y="0"/>
            <a:ext cx="5485028" cy="6858000"/>
          </a:xfrm>
          <a:prstGeom prst="rect">
            <a:avLst/>
          </a:prstGeom>
        </p:spPr>
      </p:pic>
      <p:sp>
        <p:nvSpPr>
          <p:cNvPr id="4" name="TextBox 3"/>
          <p:cNvSpPr txBox="1"/>
          <p:nvPr/>
        </p:nvSpPr>
        <p:spPr>
          <a:xfrm>
            <a:off x="609447" y="685800"/>
            <a:ext cx="5485028" cy="1371600"/>
          </a:xfrm>
          <a:prstGeom prst="rect">
            <a:avLst/>
          </a:prstGeom>
          <a:noFill/>
        </p:spPr>
        <p:txBody>
          <a:bodyPr wrap="square" anchor="t">
            <a:noAutofit/>
          </a:bodyPr>
          <a:lstStyle/>
          <a:p>
            <a:pPr algn="l">
              <a:buChar char="•"/>
            </a:pPr>
            <a:r>
              <a:rPr sz="1600" b="1" dirty="0">
                <a:solidFill>
                  <a:srgbClr val="C00000"/>
                </a:solidFill>
              </a:rPr>
              <a:t>Understand</a:t>
            </a:r>
            <a:r>
              <a:rPr sz="1600" dirty="0">
                <a:solidFill>
                  <a:srgbClr val="C00000"/>
                </a:solidFill>
              </a:rPr>
              <a:t> </a:t>
            </a:r>
            <a:r>
              <a:rPr sz="1600" b="1" dirty="0">
                <a:solidFill>
                  <a:srgbClr val="C00000"/>
                </a:solidFill>
              </a:rPr>
              <a:t>the other party’s needs and motivations</a:t>
            </a:r>
            <a:r>
              <a:rPr sz="1600" dirty="0">
                <a:solidFill>
                  <a:srgbClr val="C00000"/>
                </a:solidFill>
              </a:rPr>
              <a:t>: Before entering a negotiation, it’s essential to understand what the other party hopes to achieve and their priorities. By doing so, you can tailor your approach and proposals to meet their needs better, making it more likely for them to agree to your terms.</a:t>
            </a:r>
          </a:p>
          <a:p>
            <a:pPr algn="l"/>
            <a:r>
              <a:rPr sz="1600" dirty="0">
                <a:solidFill>
                  <a:srgbClr val="C00000"/>
                </a:solidFill>
              </a:rPr>
              <a:t>How to become better at negotiation?</a:t>
            </a:r>
          </a:p>
        </p:txBody>
      </p:sp>
      <p:sp>
        <p:nvSpPr>
          <p:cNvPr id="5" name="TextBox 4"/>
          <p:cNvSpPr txBox="1"/>
          <p:nvPr/>
        </p:nvSpPr>
        <p:spPr>
          <a:xfrm>
            <a:off x="609447" y="2400300"/>
            <a:ext cx="5485028" cy="3771900"/>
          </a:xfrm>
          <a:prstGeom prst="rect">
            <a:avLst/>
          </a:prstGeom>
          <a:noFill/>
        </p:spPr>
        <p:txBody>
          <a:bodyPr wrap="square" anchor="t">
            <a:normAutofit/>
          </a:bodyPr>
          <a:lstStyle/>
          <a:p>
            <a:pPr algn="l">
              <a:buChar char="•"/>
            </a:pPr>
            <a:r>
              <a:rPr sz="1800" b="1"/>
              <a:t>Focus on creating win-win outcomes</a:t>
            </a:r>
            <a:r>
              <a:rPr sz="1800"/>
              <a:t>: Effective negotiation isn’t about dominating or overpowering the other party but finding a mutually beneficial solution. Look for ways to create value for both parties and aim for a compromise that satisfies everyone’s needs.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sp>
        <p:nvSpPr>
          <p:cNvPr id="3" name="TextBox 2"/>
          <p:cNvSpPr txBox="1"/>
          <p:nvPr/>
        </p:nvSpPr>
        <p:spPr>
          <a:xfrm>
            <a:off x="609384" y="2239156"/>
            <a:ext cx="10970056" cy="4457700"/>
          </a:xfrm>
          <a:prstGeom prst="rect">
            <a:avLst/>
          </a:prstGeom>
          <a:noFill/>
        </p:spPr>
        <p:txBody>
          <a:bodyPr wrap="square" anchor="t">
            <a:normAutofit/>
          </a:bodyPr>
          <a:lstStyle/>
          <a:p>
            <a:pPr algn="l">
              <a:buChar char="•"/>
            </a:pPr>
            <a:r>
              <a:rPr sz="2400" dirty="0">
                <a:solidFill>
                  <a:srgbClr val="00B0F0"/>
                </a:solidFill>
              </a:rPr>
              <a:t>Prepare thoroughly: Negotiation requires preparation and planning, so gather all the relevant information and data before entering a discussion. Anticipate potential objections or challenges and develop counterarguments and alternatives in advance.</a:t>
            </a:r>
          </a:p>
        </p:txBody>
      </p:sp>
      <p:sp>
        <p:nvSpPr>
          <p:cNvPr id="4" name="TextBox 3"/>
          <p:cNvSpPr txBox="1"/>
          <p:nvPr/>
        </p:nvSpPr>
        <p:spPr>
          <a:xfrm>
            <a:off x="759349" y="514350"/>
            <a:ext cx="10970056" cy="1028700"/>
          </a:xfrm>
          <a:prstGeom prst="rect">
            <a:avLst/>
          </a:prstGeom>
          <a:noFill/>
        </p:spPr>
        <p:txBody>
          <a:bodyPr wrap="square" anchor="t">
            <a:noAutofit/>
          </a:bodyPr>
          <a:lstStyle/>
          <a:p>
            <a:pPr algn="l">
              <a:buChar char="•"/>
            </a:pPr>
            <a:r>
              <a:rPr b="1" dirty="0">
                <a:solidFill>
                  <a:srgbClr val="00B0F0"/>
                </a:solidFill>
              </a:rPr>
              <a:t>Develop strong communication skills</a:t>
            </a:r>
            <a:r>
              <a:rPr dirty="0">
                <a:solidFill>
                  <a:srgbClr val="00B0F0"/>
                </a:solidFill>
              </a:rPr>
              <a:t>: Communication is critical in any negotiation, so it’s important to practice active listening, clarify your understanding, and express your ideas clearly and persuasively. Avoid making assumptions and seek to understand the other party’s perspective before making your points.</a:t>
            </a:r>
          </a:p>
          <a:p>
            <a:pPr algn="l">
              <a:buChar char="•"/>
            </a:pPr>
            <a:r>
              <a:rPr dirty="0">
                <a:solidFill>
                  <a:srgbClr val="00B0F0"/>
                </a:solidFill>
              </a:rPr>
              <a:t>Be willing to walk away: Sometimes, reaching a mutually beneficial agreement may not be possible, and knowing when to walk away is essential. You can avoid getting stuck in a flawed agreement by being prepared to leave a deal that isn’t in your best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_resized.png"/>
          <p:cNvPicPr>
            <a:picLocks noChangeAspect="1"/>
          </p:cNvPicPr>
          <p:nvPr/>
        </p:nvPicPr>
        <p:blipFill>
          <a:blip r:embed="rId2"/>
          <a:stretch>
            <a:fillRect/>
          </a:stretch>
        </p:blipFill>
        <p:spPr>
          <a:xfrm>
            <a:off x="0" y="0"/>
            <a:ext cx="12188952" cy="6858000"/>
          </a:xfrm>
          <a:prstGeom prst="rect">
            <a:avLst/>
          </a:prstGeom>
        </p:spPr>
      </p:pic>
      <p:sp>
        <p:nvSpPr>
          <p:cNvPr id="3" name="TextBox 2"/>
          <p:cNvSpPr txBox="1"/>
          <p:nvPr/>
        </p:nvSpPr>
        <p:spPr>
          <a:xfrm>
            <a:off x="609447" y="1714500"/>
            <a:ext cx="5119359" cy="4457700"/>
          </a:xfrm>
          <a:prstGeom prst="rect">
            <a:avLst/>
          </a:prstGeom>
          <a:noFill/>
        </p:spPr>
        <p:txBody>
          <a:bodyPr wrap="square" anchor="t">
            <a:normAutofit/>
          </a:bodyPr>
          <a:lstStyle/>
          <a:p>
            <a:pPr algn="l"/>
            <a:r>
              <a:rPr sz="1800">
                <a:solidFill>
                  <a:srgbClr val="00B0F0"/>
                </a:solidFill>
              </a:rPr>
              <a:t>Be open to feedback and adjust your approach: Persuasion is an iterative process, and it’s essential to be available for feedback and adapt your strategy as needed. Listen to objections and concerns and be willing to modify your proposal or approach to meet the needs of your audience better.</a:t>
            </a:r>
          </a:p>
        </p:txBody>
      </p:sp>
      <p:sp>
        <p:nvSpPr>
          <p:cNvPr id="4" name="TextBox 3"/>
          <p:cNvSpPr txBox="1"/>
          <p:nvPr/>
        </p:nvSpPr>
        <p:spPr>
          <a:xfrm>
            <a:off x="6460144" y="1714500"/>
            <a:ext cx="5119359" cy="4457700"/>
          </a:xfrm>
          <a:prstGeom prst="rect">
            <a:avLst/>
          </a:prstGeom>
          <a:noFill/>
        </p:spPr>
        <p:txBody>
          <a:bodyPr wrap="square" anchor="t">
            <a:normAutofit/>
          </a:bodyPr>
          <a:lstStyle/>
          <a:p>
            <a:pPr algn="l"/>
            <a:r>
              <a:rPr sz="2800"/>
              <a:t>Cont…</a:t>
            </a:r>
          </a:p>
        </p:txBody>
      </p:sp>
      <p:sp>
        <p:nvSpPr>
          <p:cNvPr id="5" name="TextBox 4"/>
          <p:cNvSpPr txBox="1"/>
          <p:nvPr/>
        </p:nvSpPr>
        <p:spPr>
          <a:xfrm>
            <a:off x="609447" y="342900"/>
            <a:ext cx="10970056" cy="1028700"/>
          </a:xfrm>
          <a:prstGeom prst="rect">
            <a:avLst/>
          </a:prstGeom>
          <a:noFill/>
        </p:spPr>
        <p:txBody>
          <a:bodyPr wrap="square" anchor="t">
            <a:normAutofit/>
          </a:bodyPr>
          <a:lstStyle/>
          <a:p>
            <a:pPr algn="l"/>
            <a:r>
              <a:rPr sz="2000" dirty="0">
                <a:solidFill>
                  <a:srgbClr val="00B0F0"/>
                </a:solidFill>
              </a:rPr>
              <a:t>Use evidence and data: Persuasion is more effective when backed up by evidence and factual details. Use facts, statistics, and research to support your argument and provide concrete examples to illustrate your points</a:t>
            </a:r>
            <a:r>
              <a:rPr sz="1400" dirty="0">
                <a:solidFill>
                  <a:srgbClr val="00B0F0"/>
                </a:solidFill>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TotalTime>
  <Words>776</Words>
  <Application>Microsoft Office PowerPoint</Application>
  <PresentationFormat>Custom</PresentationFormat>
  <Paragraphs>36</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dhruv gupta</cp:lastModifiedBy>
  <cp:revision>3</cp:revision>
  <dcterms:created xsi:type="dcterms:W3CDTF">2013-01-27T09:14:16Z</dcterms:created>
  <dcterms:modified xsi:type="dcterms:W3CDTF">2026-01-05T14:40:46Z</dcterms:modified>
  <cp:category/>
</cp:coreProperties>
</file>